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419" autoAdjust="0"/>
  </p:normalViewPr>
  <p:slideViewPr>
    <p:cSldViewPr>
      <p:cViewPr varScale="1">
        <p:scale>
          <a:sx n="82" d="100"/>
          <a:sy n="82" d="100"/>
        </p:scale>
        <p:origin x="-91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2C3CB8-D375-4DC4-9D5F-0CB41DA61F85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F89878-A7A5-45D7-8CF8-20ACB9924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14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pPr marL="228600" indent="-228600">
              <a:buAutoNum type="arabicParenR"/>
            </a:pPr>
            <a:r>
              <a:rPr lang="en-US" dirty="0" smtClean="0"/>
              <a:t>Start</a:t>
            </a:r>
            <a:r>
              <a:rPr lang="en-US" baseline="0" dirty="0" smtClean="0"/>
              <a:t> with the smallest prime number that’s greater than 12.  Square it.  Subtract 78.  Add 8.  Find 1/3. (33)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Start with the smallest prime number that’s greater than 8.  Square it.  Subtract 78.  Add 6.  Find 1/3.  (17)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F89878-A7A5-45D7-8CF8-20ACB9924AA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684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B0B6-7759-4F6F-872C-6435478F935E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730F-6E34-4E3E-92F3-BBF292CAAC8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B0B6-7759-4F6F-872C-6435478F935E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730F-6E34-4E3E-92F3-BBF292CAA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B0B6-7759-4F6F-872C-6435478F935E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730F-6E34-4E3E-92F3-BBF292CAA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B0B6-7759-4F6F-872C-6435478F935E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730F-6E34-4E3E-92F3-BBF292CAA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B0B6-7759-4F6F-872C-6435478F935E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730F-6E34-4E3E-92F3-BBF292CAAC8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B0B6-7759-4F6F-872C-6435478F935E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730F-6E34-4E3E-92F3-BBF292CAA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B0B6-7759-4F6F-872C-6435478F935E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730F-6E34-4E3E-92F3-BBF292CAAC8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B0B6-7759-4F6F-872C-6435478F935E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730F-6E34-4E3E-92F3-BBF292CAA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B0B6-7759-4F6F-872C-6435478F935E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730F-6E34-4E3E-92F3-BBF292CAA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B0B6-7759-4F6F-872C-6435478F935E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730F-6E34-4E3E-92F3-BBF292CAAC8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B0B6-7759-4F6F-872C-6435478F935E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730F-6E34-4E3E-92F3-BBF292CAA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907B0B6-7759-4F6F-872C-6435478F935E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8DD730F-6E34-4E3E-92F3-BBF292CAAC8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848600" cy="838200"/>
          </a:xfrm>
        </p:spPr>
        <p:txBody>
          <a:bodyPr/>
          <a:lstStyle/>
          <a:p>
            <a:r>
              <a:rPr lang="en-US" sz="4000" dirty="0" smtClean="0"/>
              <a:t>Thursday, September 6, 2012</a:t>
            </a:r>
            <a:endParaRPr lang="en-US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85800" y="1524000"/>
                <a:ext cx="6400800" cy="304800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TISK Problems</a:t>
                </a:r>
              </a:p>
              <a:p>
                <a:pPr marL="457200" indent="-457200">
                  <a:buAutoNum type="arabicParenR"/>
                </a:pPr>
                <a:r>
                  <a:rPr lang="en-US" dirty="0" smtClean="0"/>
                  <a:t>Factor completely: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6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+11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−35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arenR"/>
                </a:pPr>
                <a:r>
                  <a:rPr lang="en-US" dirty="0" smtClean="0"/>
                  <a:t>Draw </a:t>
                </a:r>
                <a14:m>
                  <m:oMath xmlns:m="http://schemas.openxmlformats.org/officeDocument/2006/math">
                    <m:acc>
                      <m:accPr>
                        <m:chr m:val="⃡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acc>
                      <m:accPr>
                        <m:chr m:val="⃡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𝐶𝐷</m:t>
                        </m:r>
                      </m:e>
                    </m:acc>
                  </m:oMath>
                </a14:m>
                <a:r>
                  <a:rPr lang="en-US" dirty="0" smtClean="0"/>
                  <a:t> that intersect at point </a:t>
                </a:r>
                <a:r>
                  <a:rPr lang="en-US" i="1" dirty="0" smtClean="0"/>
                  <a:t>E</a:t>
                </a:r>
                <a:r>
                  <a:rPr lang="en-US" dirty="0" smtClean="0"/>
                  <a:t>.</a:t>
                </a:r>
              </a:p>
              <a:p>
                <a:pPr marL="457200" indent="-457200">
                  <a:buAutoNum type="arabicParenR"/>
                </a:pPr>
                <a:r>
                  <a:rPr lang="en-US" dirty="0" smtClean="0"/>
                  <a:t>Name two opposite rays in problem #2.</a:t>
                </a:r>
              </a:p>
              <a:p>
                <a:pPr marL="457200" indent="-457200">
                  <a:buAutoNum type="arabicParenR"/>
                </a:pPr>
                <a:endParaRPr lang="en-US" dirty="0"/>
              </a:p>
              <a:p>
                <a:r>
                  <a:rPr lang="en-US" dirty="0" smtClean="0"/>
                  <a:t>There will be 2 Mental Math questions today.</a:t>
                </a: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85800" y="1524000"/>
                <a:ext cx="6400800" cy="3048000"/>
              </a:xfrm>
              <a:blipFill rotWithShape="1">
                <a:blip r:embed="rId3"/>
                <a:stretch>
                  <a:fillRect l="-1524" t="-1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609600" y="4572000"/>
            <a:ext cx="8001000" cy="120032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Homework: p. 135 #17-31 mentally; 38-40 &amp; 44 in writing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5360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p. 128 #16-33 mentally; 34-43 writing</a:t>
            </a:r>
          </a:p>
        </p:txBody>
      </p:sp>
    </p:spTree>
    <p:extLst>
      <p:ext uri="{BB962C8B-B14F-4D97-AF65-F5344CB8AC3E}">
        <p14:creationId xmlns:p14="http://schemas.microsoft.com/office/powerpoint/2010/main" val="25267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§3.2 Angles and Parallel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r>
              <a:rPr lang="en-US" dirty="0" smtClean="0"/>
              <a:t>Corresponding Angles Postulate</a:t>
            </a:r>
          </a:p>
          <a:p>
            <a:pPr lvl="1"/>
            <a:r>
              <a:rPr lang="en-US" dirty="0" smtClean="0"/>
              <a:t>If two parallel lines are cut by a transversal, then corresponding angles are congruent.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066800" y="2819400"/>
            <a:ext cx="2819400" cy="137160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828800" y="3766751"/>
            <a:ext cx="2819400" cy="137160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2804160" y="3200400"/>
            <a:ext cx="91440" cy="91440"/>
          </a:xfrm>
          <a:prstGeom prst="straightConnector1">
            <a:avLst/>
          </a:prstGeom>
          <a:ln w="57150"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3810000" y="4038600"/>
            <a:ext cx="91440" cy="91440"/>
          </a:xfrm>
          <a:prstGeom prst="straightConnector1">
            <a:avLst/>
          </a:prstGeom>
          <a:ln w="57150"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85800" y="2895600"/>
            <a:ext cx="4343400" cy="304800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Arc 15"/>
          <p:cNvSpPr/>
          <p:nvPr/>
        </p:nvSpPr>
        <p:spPr>
          <a:xfrm rot="19478532">
            <a:off x="1212020" y="3245857"/>
            <a:ext cx="1333500" cy="1371600"/>
          </a:xfrm>
          <a:prstGeom prst="arc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c 16"/>
          <p:cNvSpPr/>
          <p:nvPr/>
        </p:nvSpPr>
        <p:spPr>
          <a:xfrm rot="19478532">
            <a:off x="2276653" y="4078231"/>
            <a:ext cx="1333500" cy="1371600"/>
          </a:xfrm>
          <a:prstGeom prst="arc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13813427">
            <a:off x="1014676" y="2971175"/>
            <a:ext cx="1333500" cy="1371600"/>
          </a:xfrm>
          <a:prstGeom prst="arc">
            <a:avLst/>
          </a:prstGeom>
          <a:ln w="381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c 18"/>
          <p:cNvSpPr/>
          <p:nvPr/>
        </p:nvSpPr>
        <p:spPr>
          <a:xfrm rot="13813427">
            <a:off x="2079309" y="3803549"/>
            <a:ext cx="1333500" cy="1371600"/>
          </a:xfrm>
          <a:prstGeom prst="arc">
            <a:avLst/>
          </a:prstGeom>
          <a:ln w="381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c 19"/>
          <p:cNvSpPr/>
          <p:nvPr/>
        </p:nvSpPr>
        <p:spPr>
          <a:xfrm rot="13813427">
            <a:off x="1281088" y="3163450"/>
            <a:ext cx="1145286" cy="1178008"/>
          </a:xfrm>
          <a:prstGeom prst="arc">
            <a:avLst/>
          </a:prstGeom>
          <a:ln w="381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c 20"/>
          <p:cNvSpPr/>
          <p:nvPr/>
        </p:nvSpPr>
        <p:spPr>
          <a:xfrm rot="13813427">
            <a:off x="2345721" y="3995824"/>
            <a:ext cx="1145286" cy="1178008"/>
          </a:xfrm>
          <a:prstGeom prst="arc">
            <a:avLst/>
          </a:prstGeom>
          <a:ln w="381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c 21"/>
          <p:cNvSpPr/>
          <p:nvPr/>
        </p:nvSpPr>
        <p:spPr>
          <a:xfrm rot="2533784">
            <a:off x="1643738" y="3416520"/>
            <a:ext cx="996148" cy="862243"/>
          </a:xfrm>
          <a:prstGeom prst="arc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c 22"/>
          <p:cNvSpPr/>
          <p:nvPr/>
        </p:nvSpPr>
        <p:spPr>
          <a:xfrm rot="2533784">
            <a:off x="2708371" y="4248894"/>
            <a:ext cx="996148" cy="862243"/>
          </a:xfrm>
          <a:prstGeom prst="arc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2476500" y="3847641"/>
            <a:ext cx="323873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486127" y="4697603"/>
            <a:ext cx="323873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Arc 26"/>
          <p:cNvSpPr/>
          <p:nvPr/>
        </p:nvSpPr>
        <p:spPr>
          <a:xfrm rot="8359813">
            <a:off x="1312348" y="3050334"/>
            <a:ext cx="1145286" cy="1178008"/>
          </a:xfrm>
          <a:prstGeom prst="arc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c 27"/>
          <p:cNvSpPr/>
          <p:nvPr/>
        </p:nvSpPr>
        <p:spPr>
          <a:xfrm rot="8359813">
            <a:off x="2419166" y="3882708"/>
            <a:ext cx="1145286" cy="1178008"/>
          </a:xfrm>
          <a:prstGeom prst="arc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744280" y="4026031"/>
            <a:ext cx="0" cy="3810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896680" y="4038600"/>
            <a:ext cx="0" cy="3810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812967" y="4864231"/>
            <a:ext cx="0" cy="3810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965367" y="4876800"/>
            <a:ext cx="0" cy="3810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6669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7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Alternate Interior Angles Theorem</a:t>
            </a:r>
            <a:br>
              <a:rPr lang="en-US" dirty="0" smtClean="0"/>
            </a:br>
            <a:r>
              <a:rPr lang="en-US" dirty="0" smtClean="0"/>
              <a:t>(AIA Theorem)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24000"/>
          </a:xfrm>
        </p:spPr>
        <p:txBody>
          <a:bodyPr/>
          <a:lstStyle/>
          <a:p>
            <a:r>
              <a:rPr lang="en-US" dirty="0" smtClean="0"/>
              <a:t>If two parallel lines are cut by a transversal, then alternate interior angles are congruent.</a:t>
            </a:r>
          </a:p>
          <a:p>
            <a:r>
              <a:rPr lang="en-US" dirty="0" smtClean="0"/>
              <a:t>You will prove this for homework!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1066800" y="2819400"/>
            <a:ext cx="2819400" cy="137160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1828800" y="3766751"/>
            <a:ext cx="2819400" cy="137160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2804160" y="3200400"/>
            <a:ext cx="91440" cy="91440"/>
          </a:xfrm>
          <a:prstGeom prst="straightConnector1">
            <a:avLst/>
          </a:prstGeom>
          <a:ln w="57150"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3810000" y="4038600"/>
            <a:ext cx="91440" cy="91440"/>
          </a:xfrm>
          <a:prstGeom prst="straightConnector1">
            <a:avLst/>
          </a:prstGeom>
          <a:ln w="57150"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685800" y="2895600"/>
            <a:ext cx="4343400" cy="304800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/>
          <p:cNvSpPr/>
          <p:nvPr/>
        </p:nvSpPr>
        <p:spPr>
          <a:xfrm rot="2533784">
            <a:off x="1643738" y="3416520"/>
            <a:ext cx="996148" cy="862243"/>
          </a:xfrm>
          <a:prstGeom prst="arc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5"/>
          <p:cNvSpPr/>
          <p:nvPr/>
        </p:nvSpPr>
        <p:spPr>
          <a:xfrm rot="14256905">
            <a:off x="2342566" y="4175159"/>
            <a:ext cx="996148" cy="862243"/>
          </a:xfrm>
          <a:prstGeom prst="arc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476500" y="3847641"/>
            <a:ext cx="323873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298146" y="4519213"/>
            <a:ext cx="323873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 rot="19651469">
            <a:off x="2326432" y="4098401"/>
            <a:ext cx="1333500" cy="1371600"/>
          </a:xfrm>
          <a:prstGeom prst="arc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c 25"/>
          <p:cNvSpPr/>
          <p:nvPr/>
        </p:nvSpPr>
        <p:spPr>
          <a:xfrm rot="9313331">
            <a:off x="1543050" y="2876682"/>
            <a:ext cx="1333500" cy="1371600"/>
          </a:xfrm>
          <a:prstGeom prst="arc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59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5" grpId="0" animBg="1"/>
      <p:bldP spid="16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Alternate Exterior Angles Theorem</a:t>
            </a:r>
            <a:br>
              <a:rPr lang="en-US" dirty="0" smtClean="0"/>
            </a:br>
            <a:r>
              <a:rPr lang="en-US" dirty="0" smtClean="0"/>
              <a:t>(AEA Theorem)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914400"/>
          </a:xfrm>
        </p:spPr>
        <p:txBody>
          <a:bodyPr/>
          <a:lstStyle/>
          <a:p>
            <a:r>
              <a:rPr lang="en-US" dirty="0" smtClean="0"/>
              <a:t>If two parallel lines are cut by a transversal, then alternate exterior angles are congruent.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533400" y="2819400"/>
            <a:ext cx="2819400" cy="137160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1295400" y="3766751"/>
            <a:ext cx="2819400" cy="137160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2270760" y="3200400"/>
            <a:ext cx="91440" cy="91440"/>
          </a:xfrm>
          <a:prstGeom prst="straightConnector1">
            <a:avLst/>
          </a:prstGeom>
          <a:ln w="57150"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3276600" y="4038600"/>
            <a:ext cx="91440" cy="91440"/>
          </a:xfrm>
          <a:prstGeom prst="straightConnector1">
            <a:avLst/>
          </a:prstGeom>
          <a:ln w="57150"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52400" y="2895600"/>
            <a:ext cx="3200400" cy="2242751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rc 8"/>
          <p:cNvSpPr/>
          <p:nvPr/>
        </p:nvSpPr>
        <p:spPr>
          <a:xfrm rot="2533784">
            <a:off x="2249105" y="4175158"/>
            <a:ext cx="996148" cy="862243"/>
          </a:xfrm>
          <a:prstGeom prst="arc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c 9"/>
          <p:cNvSpPr/>
          <p:nvPr/>
        </p:nvSpPr>
        <p:spPr>
          <a:xfrm rot="14256905">
            <a:off x="666165" y="3436572"/>
            <a:ext cx="996148" cy="862243"/>
          </a:xfrm>
          <a:prstGeom prst="arc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3081867" y="4606279"/>
            <a:ext cx="323873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21745" y="3780626"/>
            <a:ext cx="323873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c 12"/>
          <p:cNvSpPr/>
          <p:nvPr/>
        </p:nvSpPr>
        <p:spPr>
          <a:xfrm rot="19651469">
            <a:off x="673293" y="3268960"/>
            <a:ext cx="1333500" cy="1371600"/>
          </a:xfrm>
          <a:prstGeom prst="arc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c 13"/>
          <p:cNvSpPr/>
          <p:nvPr/>
        </p:nvSpPr>
        <p:spPr>
          <a:xfrm rot="9313331">
            <a:off x="2128849" y="3721500"/>
            <a:ext cx="1333500" cy="1371600"/>
          </a:xfrm>
          <a:prstGeom prst="arc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859881" y="3505200"/>
            <a:ext cx="664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694296" y="4421613"/>
            <a:ext cx="664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085878" y="5075598"/>
            <a:ext cx="664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m</a:t>
            </a:r>
            <a:endParaRPr lang="en-US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3243803" y="2634734"/>
            <a:ext cx="664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n</a:t>
            </a:r>
            <a:endParaRPr lang="en-US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3949227" y="3352800"/>
            <a:ext cx="664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p</a:t>
            </a:r>
            <a:endParaRPr lang="en-US" i="1" dirty="0"/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000569"/>
              </p:ext>
            </p:extLst>
          </p:nvPr>
        </p:nvGraphicFramePr>
        <p:xfrm>
          <a:off x="4343400" y="2362200"/>
          <a:ext cx="4695460" cy="44688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7730"/>
                <a:gridCol w="2347730"/>
              </a:tblGrid>
              <a:tr h="653855">
                <a:tc>
                  <a:txBody>
                    <a:bodyPr/>
                    <a:lstStyle/>
                    <a:p>
                      <a:r>
                        <a:rPr lang="en-US" dirty="0" smtClean="0"/>
                        <a:t>Statements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Reasons</a:t>
                      </a:r>
                      <a:endParaRPr lang="en-US" dirty="0"/>
                    </a:p>
                  </a:txBody>
                  <a:tcPr/>
                </a:tc>
              </a:tr>
              <a:tr h="6538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962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538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538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180474" y="5390346"/>
                <a:ext cx="338608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Given: </a:t>
                </a:r>
                <a:r>
                  <a:rPr lang="en-US" sz="2800" i="1" dirty="0" smtClean="0"/>
                  <a:t>n || p</a:t>
                </a:r>
              </a:p>
              <a:p>
                <a:r>
                  <a:rPr lang="en-US" sz="2800" dirty="0" smtClean="0"/>
                  <a:t>Prove: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1</m:t>
                    </m:r>
                    <m:r>
                      <a:rPr lang="en-US" sz="2800" i="1" smtClean="0">
                        <a:latin typeface="Cambria Math"/>
                        <a:ea typeface="Cambria Math"/>
                      </a:rPr>
                      <m:t>≅∡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2</m:t>
                    </m:r>
                  </m:oMath>
                </a14:m>
                <a:endParaRPr lang="en-US" sz="2800" i="1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474" y="5390346"/>
                <a:ext cx="3386080" cy="954107"/>
              </a:xfrm>
              <a:prstGeom prst="rect">
                <a:avLst/>
              </a:prstGeom>
              <a:blipFill rotWithShape="1">
                <a:blip r:embed="rId2"/>
                <a:stretch>
                  <a:fillRect l="-3784" t="-6369" b="-16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4419600" y="3053409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1) </a:t>
            </a:r>
            <a:r>
              <a:rPr lang="en-US" sz="2800" i="1" dirty="0" smtClean="0"/>
              <a:t>n || 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781800" y="3100171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1) given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4000" y="3585428"/>
            <a:ext cx="664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4443663" y="3737662"/>
                <a:ext cx="2209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2)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800" i="1" smtClean="0">
                        <a:latin typeface="Cambria Math"/>
                        <a:ea typeface="Cambria Math"/>
                      </a:rPr>
                      <m:t>≅∡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endParaRPr lang="en-US" sz="2800" i="1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3663" y="3737662"/>
                <a:ext cx="2209800" cy="523220"/>
              </a:xfrm>
              <a:prstGeom prst="rect">
                <a:avLst/>
              </a:prstGeom>
              <a:blipFill rotWithShape="1">
                <a:blip r:embed="rId3"/>
                <a:stretch>
                  <a:fillRect l="-5801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6757737" y="3760626"/>
                <a:ext cx="223386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2) If 2 || lines are cut by a transversal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dirty="0" smtClean="0"/>
                  <a:t> Corresponding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</m:oMath>
                </a14:m>
                <a:r>
                  <a:rPr lang="en-US" dirty="0" smtClean="0"/>
                  <a:t>s are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≅</m:t>
                    </m:r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7737" y="3760626"/>
                <a:ext cx="2233864" cy="1200329"/>
              </a:xfrm>
              <a:prstGeom prst="rect">
                <a:avLst/>
              </a:prstGeom>
              <a:blipFill rotWithShape="1">
                <a:blip r:embed="rId4"/>
                <a:stretch>
                  <a:fillRect l="-2459" t="-2538" r="-1913" b="-7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4419600" y="5644697"/>
                <a:ext cx="236055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4)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1</m:t>
                    </m:r>
                    <m:r>
                      <a:rPr lang="en-US" sz="2800" i="1" smtClean="0">
                        <a:latin typeface="Cambria Math"/>
                        <a:ea typeface="Cambria Math"/>
                      </a:rPr>
                      <m:t>≅∡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endParaRPr lang="en-US" sz="2800" i="1" dirty="0"/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5644697"/>
                <a:ext cx="2360558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5168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6693568" y="5521586"/>
                <a:ext cx="238626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4) If 2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</m:oMath>
                </a14:m>
                <a:r>
                  <a:rPr lang="en-US" dirty="0" smtClean="0"/>
                  <a:t>s </a:t>
                </a:r>
                <a:r>
                  <a:rPr lang="en-US" dirty="0" smtClean="0"/>
                  <a:t>are vertical angles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dirty="0" smtClean="0"/>
                  <a:t> they’re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≅</m:t>
                    </m:r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3568" y="5521586"/>
                <a:ext cx="2386264" cy="646331"/>
              </a:xfrm>
              <a:prstGeom prst="rect">
                <a:avLst/>
              </a:prstGeom>
              <a:blipFill rotWithShape="1">
                <a:blip r:embed="rId6"/>
                <a:stretch>
                  <a:fillRect l="-2046" t="-4717" r="-512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3907922" y="5151473"/>
                <a:ext cx="28521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3)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1&amp;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r>
                  <a:rPr lang="en-US" i="1" dirty="0" smtClean="0"/>
                  <a:t> </a:t>
                </a:r>
                <a:r>
                  <a:rPr lang="en-US" dirty="0" smtClean="0"/>
                  <a:t>are vertical </a:t>
                </a:r>
                <a14:m>
                  <m:oMath xmlns:m="http://schemas.openxmlformats.org/officeDocument/2006/math">
                    <m:r>
                      <a:rPr lang="en-US" i="0" smtClean="0">
                        <a:latin typeface="Cambria Math"/>
                        <a:ea typeface="Cambria Math"/>
                      </a:rPr>
                      <m:t>∡</m:t>
                    </m:r>
                  </m:oMath>
                </a14:m>
                <a:r>
                  <a:rPr lang="en-US" dirty="0" smtClean="0"/>
                  <a:t>s</a:t>
                </a:r>
                <a:endParaRPr lang="en-US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7922" y="5151473"/>
                <a:ext cx="2852183" cy="369332"/>
              </a:xfrm>
              <a:prstGeom prst="rect">
                <a:avLst/>
              </a:prstGeom>
              <a:blipFill rotWithShape="1">
                <a:blip r:embed="rId7"/>
                <a:stretch>
                  <a:fillRect l="-1709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/>
          <p:cNvSpPr txBox="1"/>
          <p:nvPr/>
        </p:nvSpPr>
        <p:spPr>
          <a:xfrm>
            <a:off x="6681537" y="5146564"/>
            <a:ext cx="238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3) Assumed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/>
              <p:cNvSpPr txBox="1"/>
              <p:nvPr/>
            </p:nvSpPr>
            <p:spPr>
              <a:xfrm>
                <a:off x="4363466" y="6132931"/>
                <a:ext cx="236055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5)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1</m:t>
                    </m:r>
                    <m:r>
                      <a:rPr lang="en-US" sz="2800" i="1" smtClean="0">
                        <a:latin typeface="Cambria Math"/>
                        <a:ea typeface="Cambria Math"/>
                      </a:rPr>
                      <m:t>≅∡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2</m:t>
                    </m:r>
                  </m:oMath>
                </a14:m>
                <a:endParaRPr lang="en-US" sz="2800" i="1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466" y="6132931"/>
                <a:ext cx="2360558" cy="523220"/>
              </a:xfrm>
              <a:prstGeom prst="rect">
                <a:avLst/>
              </a:prstGeom>
              <a:blipFill rotWithShape="1">
                <a:blip r:embed="rId8"/>
                <a:stretch>
                  <a:fillRect l="-5426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6724024" y="6146756"/>
                <a:ext cx="238626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4) If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  <a:ea typeface="Cambria Math"/>
                      </a:rPr>
                      <m:t>A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≅∡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  <a:ea typeface="Cambria Math"/>
                      </a:rPr>
                      <m:t>B</m:t>
                    </m:r>
                  </m:oMath>
                </a14:m>
                <a:r>
                  <a:rPr lang="en-US" dirty="0" smtClean="0"/>
                  <a:t> &amp;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  <a:ea typeface="Cambria Math"/>
                      </a:rPr>
                      <m:t>B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≅∡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  <a:ea typeface="Cambria Math"/>
                      </a:rPr>
                      <m:t>C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  <a:ea typeface="Cambria Math"/>
                      </a:rPr>
                      <m:t>A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≅∡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  <a:ea typeface="Cambria Math"/>
                      </a:rPr>
                      <m:t>C</m:t>
                    </m:r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4024" y="6146756"/>
                <a:ext cx="2386264" cy="646331"/>
              </a:xfrm>
              <a:prstGeom prst="rect">
                <a:avLst/>
              </a:prstGeom>
              <a:blipFill rotWithShape="1">
                <a:blip r:embed="rId9"/>
                <a:stretch>
                  <a:fillRect l="-2046" t="-4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368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  <p:bldP spid="10" grpId="0" animBg="1"/>
      <p:bldP spid="13" grpId="0" animBg="1"/>
      <p:bldP spid="14" grpId="0" animBg="1"/>
      <p:bldP spid="15" grpId="0"/>
      <p:bldP spid="16" grpId="0"/>
      <p:bldP spid="17" grpId="0"/>
      <p:bldP spid="19" grpId="0"/>
      <p:bldP spid="20" grpId="0"/>
      <p:bldP spid="22" grpId="0"/>
      <p:bldP spid="23" grpId="0"/>
      <p:bldP spid="24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Consecutive Interior Angles Theorem</a:t>
            </a:r>
            <a:br>
              <a:rPr lang="en-US" dirty="0" smtClean="0"/>
            </a:br>
            <a:r>
              <a:rPr lang="en-US" dirty="0" smtClean="0"/>
              <a:t>(CIA Theorem)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914400"/>
          </a:xfrm>
        </p:spPr>
        <p:txBody>
          <a:bodyPr/>
          <a:lstStyle/>
          <a:p>
            <a:r>
              <a:rPr lang="en-US" dirty="0" smtClean="0"/>
              <a:t>If two parallel lines are cut by a transversal, then consecutive interior angles are supplementary.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533400" y="2819400"/>
            <a:ext cx="2819400" cy="137160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1295400" y="3766751"/>
            <a:ext cx="2819400" cy="137160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2270760" y="3200400"/>
            <a:ext cx="91440" cy="91440"/>
          </a:xfrm>
          <a:prstGeom prst="straightConnector1">
            <a:avLst/>
          </a:prstGeom>
          <a:ln w="57150"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3276600" y="4038600"/>
            <a:ext cx="91440" cy="91440"/>
          </a:xfrm>
          <a:prstGeom prst="straightConnector1">
            <a:avLst/>
          </a:prstGeom>
          <a:ln w="57150"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52400" y="2895600"/>
            <a:ext cx="3200400" cy="2242751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600200" y="358208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316480" y="410381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685800" y="5486400"/>
                <a:ext cx="37338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latin typeface="Cambria Math"/>
                        </a:rPr>
                        <m:t>𝑚</m:t>
                      </m:r>
                      <m:r>
                        <a:rPr lang="en-US" sz="3200" b="0" i="1" dirty="0" smtClean="0">
                          <a:latin typeface="Cambria Math"/>
                          <a:ea typeface="Cambria Math"/>
                        </a:rPr>
                        <m:t>∡1+</m:t>
                      </m:r>
                      <m:r>
                        <a:rPr lang="en-US" sz="3200" b="0" i="1" dirty="0" smtClean="0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en-US" sz="3200" b="0" i="1" dirty="0" smtClean="0">
                          <a:latin typeface="Cambria Math"/>
                          <a:ea typeface="Cambria Math"/>
                        </a:rPr>
                        <m:t>∡2=180°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5486400"/>
                <a:ext cx="3733800" cy="584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7541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dirty="0" smtClean="0"/>
                  <a:t>Perpendicular Transversal Theorem</a:t>
                </a:r>
                <a:br>
                  <a:rPr lang="en-US" dirty="0" smtClean="0"/>
                </a:br>
                <a:r>
                  <a:rPr lang="en-US" dirty="0" smtClean="0"/>
                  <a:t>(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⊥</m:t>
                    </m:r>
                  </m:oMath>
                </a14:m>
                <a:r>
                  <a:rPr lang="en-US" dirty="0" smtClean="0"/>
                  <a:t> Transversal Theorem)</a:t>
                </a:r>
                <a:endParaRPr lang="en-US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222" t="-19753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95400"/>
          </a:xfrm>
        </p:spPr>
        <p:txBody>
          <a:bodyPr/>
          <a:lstStyle/>
          <a:p>
            <a:r>
              <a:rPr lang="en-US" dirty="0" smtClean="0"/>
              <a:t>If two parallel lines are cut by a transversal and the transversal is perpendicular to one of the lines, then it is perpendicular to the other line as well.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914400" y="3810000"/>
            <a:ext cx="3810000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066800" y="4876800"/>
            <a:ext cx="3810000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286000" y="2971800"/>
            <a:ext cx="0" cy="251460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718560" y="3810000"/>
            <a:ext cx="91440" cy="0"/>
          </a:xfrm>
          <a:prstGeom prst="straightConnector1">
            <a:avLst/>
          </a:prstGeom>
          <a:ln w="762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718560" y="4876800"/>
            <a:ext cx="91440" cy="0"/>
          </a:xfrm>
          <a:prstGeom prst="straightConnector1">
            <a:avLst/>
          </a:prstGeom>
          <a:ln w="762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7244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en-US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4876800" y="46921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2057400" y="548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</a:t>
            </a:r>
            <a:endParaRPr lang="en-US" i="1" dirty="0"/>
          </a:p>
        </p:txBody>
      </p:sp>
      <p:sp>
        <p:nvSpPr>
          <p:cNvPr id="27" name="Rectangle 26"/>
          <p:cNvSpPr/>
          <p:nvPr/>
        </p:nvSpPr>
        <p:spPr>
          <a:xfrm>
            <a:off x="2286000" y="3581400"/>
            <a:ext cx="228600" cy="2286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1524000" y="6008132"/>
                <a:ext cx="33528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𝑐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</a:rPr>
                        <m:t>⊥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</a:rPr>
                        <m:t>𝑏</m:t>
                      </m:r>
                    </m:oMath>
                  </m:oMathPara>
                </a14:m>
                <a:endParaRPr lang="en-US" sz="3600" i="1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6008132"/>
                <a:ext cx="3352800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1422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4" grpId="0"/>
      <p:bldP spid="25" grpId="0"/>
      <p:bldP spid="26" grpId="0"/>
      <p:bldP spid="27" grpId="0" animBg="1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p. 135 #17-31 mentally; 38-40 &amp; 44 in writing</a:t>
            </a:r>
          </a:p>
        </p:txBody>
      </p:sp>
    </p:spTree>
    <p:extLst>
      <p:ext uri="{BB962C8B-B14F-4D97-AF65-F5344CB8AC3E}">
        <p14:creationId xmlns:p14="http://schemas.microsoft.com/office/powerpoint/2010/main" val="87484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508</TotalTime>
  <Words>396</Words>
  <Application>Microsoft Office PowerPoint</Application>
  <PresentationFormat>On-screen Show (4:3)</PresentationFormat>
  <Paragraphs>55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Clarity</vt:lpstr>
      <vt:lpstr>Thursday, September 6, 2012</vt:lpstr>
      <vt:lpstr>Homework Check</vt:lpstr>
      <vt:lpstr>§3.2 Angles and Parallel Lines</vt:lpstr>
      <vt:lpstr>Alternate Interior Angles Theorem (AIA Theorem)</vt:lpstr>
      <vt:lpstr>Alternate Exterior Angles Theorem (AEA Theorem)</vt:lpstr>
      <vt:lpstr>Consecutive Interior Angles Theorem (CIA Theorem)</vt:lpstr>
      <vt:lpstr>Perpendicular Transversal Theorem (⊥ Transversal Theorem)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Thursday, September 6, 2012</dc:title>
  <dc:creator>Dria</dc:creator>
  <cp:lastModifiedBy>Dria</cp:lastModifiedBy>
  <cp:revision>6</cp:revision>
  <dcterms:created xsi:type="dcterms:W3CDTF">2012-09-06T17:30:48Z</dcterms:created>
  <dcterms:modified xsi:type="dcterms:W3CDTF">2012-09-07T01:59:15Z</dcterms:modified>
</cp:coreProperties>
</file>